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616" r:id="rId2"/>
    <p:sldId id="678" r:id="rId3"/>
    <p:sldId id="675" r:id="rId4"/>
    <p:sldId id="676" r:id="rId5"/>
    <p:sldId id="677" r:id="rId6"/>
    <p:sldId id="679" r:id="rId7"/>
    <p:sldId id="680" r:id="rId8"/>
    <p:sldId id="617" r:id="rId9"/>
    <p:sldId id="618" r:id="rId10"/>
    <p:sldId id="619" r:id="rId11"/>
    <p:sldId id="620" r:id="rId12"/>
    <p:sldId id="640" r:id="rId13"/>
    <p:sldId id="621" r:id="rId14"/>
    <p:sldId id="622" r:id="rId15"/>
    <p:sldId id="623" r:id="rId16"/>
    <p:sldId id="624" r:id="rId17"/>
    <p:sldId id="673" r:id="rId18"/>
    <p:sldId id="674" r:id="rId19"/>
    <p:sldId id="655" r:id="rId20"/>
    <p:sldId id="656" r:id="rId21"/>
    <p:sldId id="626" r:id="rId22"/>
    <p:sldId id="627" r:id="rId23"/>
    <p:sldId id="628" r:id="rId24"/>
    <p:sldId id="682" r:id="rId25"/>
    <p:sldId id="635" r:id="rId26"/>
    <p:sldId id="657" r:id="rId27"/>
    <p:sldId id="658" r:id="rId28"/>
    <p:sldId id="659" r:id="rId29"/>
    <p:sldId id="660" r:id="rId30"/>
    <p:sldId id="661" r:id="rId31"/>
    <p:sldId id="662" r:id="rId32"/>
    <p:sldId id="633" r:id="rId33"/>
    <p:sldId id="630" r:id="rId34"/>
    <p:sldId id="631" r:id="rId35"/>
    <p:sldId id="632" r:id="rId36"/>
    <p:sldId id="634" r:id="rId37"/>
    <p:sldId id="637" r:id="rId38"/>
    <p:sldId id="644" r:id="rId39"/>
    <p:sldId id="645" r:id="rId40"/>
    <p:sldId id="646" r:id="rId41"/>
    <p:sldId id="649" r:id="rId42"/>
    <p:sldId id="647" r:id="rId43"/>
    <p:sldId id="648" r:id="rId44"/>
    <p:sldId id="636" r:id="rId45"/>
    <p:sldId id="684" r:id="rId46"/>
    <p:sldId id="686" r:id="rId47"/>
    <p:sldId id="687" r:id="rId48"/>
    <p:sldId id="638" r:id="rId49"/>
    <p:sldId id="650" r:id="rId50"/>
    <p:sldId id="651" r:id="rId51"/>
    <p:sldId id="652" r:id="rId52"/>
    <p:sldId id="663" r:id="rId53"/>
    <p:sldId id="653" r:id="rId54"/>
    <p:sldId id="654" r:id="rId55"/>
    <p:sldId id="664" r:id="rId56"/>
    <p:sldId id="672" r:id="rId57"/>
    <p:sldId id="667" r:id="rId58"/>
    <p:sldId id="665" r:id="rId59"/>
    <p:sldId id="666" r:id="rId60"/>
    <p:sldId id="668" r:id="rId61"/>
    <p:sldId id="669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 autoAdjust="0"/>
    <p:restoredTop sz="75202" autoAdjust="0"/>
  </p:normalViewPr>
  <p:slideViewPr>
    <p:cSldViewPr>
      <p:cViewPr>
        <p:scale>
          <a:sx n="100" d="100"/>
          <a:sy n="100" d="100"/>
        </p:scale>
        <p:origin x="-808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76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30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51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56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DFF91-540F-6545-B8CA-090F96911F3B}" type="slidenum">
              <a:rPr lang="en-US"/>
              <a:pPr/>
              <a:t>20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8DD0D-9C77-4745-9C6B-F88F47857FDA}" type="slidenum">
              <a:rPr lang="en-US"/>
              <a:pPr/>
              <a:t>29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95BAC-9425-7143-9A67-501933EDE50D}" type="slidenum">
              <a:rPr lang="en-US"/>
              <a:pPr/>
              <a:t>44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46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47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716AAA-B5DE-0C4F-8CE7-B696C77BC7DA}" type="slidenum">
              <a:rPr lang="en-US"/>
              <a:pPr/>
              <a:t>49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C9A4B-8A21-064A-B49A-96AF3D11EA9B}" type="slidenum">
              <a:rPr lang="en-US"/>
              <a:pPr/>
              <a:t>50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Relationship Id="rId3" Type="http://schemas.openxmlformats.org/officeDocument/2006/relationships/image" Target="../media/image22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w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114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September 11, 2014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1: Physical and Web Infrastructure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LondonScienceMuseumsReplicaDifferenceEngin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0" y="6629400"/>
            <a:ext cx="23420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(Difference engine)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Eniac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4287"/>
            <a:ext cx="9144000" cy="698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0" y="6629400"/>
            <a:ext cx="1731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(ENIAC)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69px-IBM_Electronic_Data_Processing_Machine_-_GPN-2000-00188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46374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8167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(IBM 704)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/>
              <a:t>Source: Wikipedia</a:t>
            </a:r>
          </a:p>
        </p:txBody>
      </p:sp>
      <p:pic>
        <p:nvPicPr>
          <p:cNvPr id="4" name="Picture 3" descr="576px-Pdp-11-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44895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29400"/>
            <a:ext cx="177871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(PDP-11)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IBM_PC_515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0363" y="1497013"/>
            <a:ext cx="5837237" cy="421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0" y="6629400"/>
            <a:ext cx="24160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(Personal computer)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MacBook_Pr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57200"/>
            <a:ext cx="720248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IPhoneSeattl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7450" y="254000"/>
            <a:ext cx="4229100" cy="6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09911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700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1447800" y="16764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447800" y="34290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Processor</a:t>
            </a:r>
          </a:p>
        </p:txBody>
      </p:sp>
      <p:cxnSp>
        <p:nvCxnSpPr>
          <p:cNvPr id="17413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2820194" y="2896394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4" name="Straight Arrow Connector 8"/>
          <p:cNvCxnSpPr>
            <a:cxnSpLocks noChangeShapeType="1"/>
          </p:cNvCxnSpPr>
          <p:nvPr/>
        </p:nvCxnSpPr>
        <p:spPr bwMode="auto">
          <a:xfrm rot="5400000">
            <a:off x="5180807" y="2896394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5" name="Straight Arrow Connector 9"/>
          <p:cNvCxnSpPr>
            <a:cxnSpLocks noChangeShapeType="1"/>
          </p:cNvCxnSpPr>
          <p:nvPr/>
        </p:nvCxnSpPr>
        <p:spPr bwMode="auto">
          <a:xfrm rot="5400000" flipH="1" flipV="1">
            <a:off x="5180807" y="4647406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6" name="Straight Arrow Connector 10"/>
          <p:cNvCxnSpPr>
            <a:cxnSpLocks noChangeShapeType="1"/>
          </p:cNvCxnSpPr>
          <p:nvPr/>
        </p:nvCxnSpPr>
        <p:spPr bwMode="auto">
          <a:xfrm rot="5400000">
            <a:off x="2820194" y="4647406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2743200" y="5257800"/>
            <a:ext cx="1190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7418" name="TextBox 12"/>
          <p:cNvSpPr txBox="1">
            <a:spLocks noChangeArrowheads="1"/>
          </p:cNvSpPr>
          <p:nvPr/>
        </p:nvSpPr>
        <p:spPr bwMode="auto">
          <a:xfrm>
            <a:off x="5257800" y="52578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Input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I got here)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4422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The Processing Cycle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Input comes from somewhere</a:t>
            </a:r>
          </a:p>
          <a:p>
            <a:pPr lvl="1"/>
            <a:r>
              <a:rPr lang="en-US" dirty="0"/>
              <a:t>Keyboard, mouse,</a:t>
            </a:r>
            <a:r>
              <a:rPr lang="en-US" dirty="0" smtClean="0"/>
              <a:t> touchpad, touch screen, microphone</a:t>
            </a:r>
            <a:r>
              <a:rPr lang="en-US" dirty="0"/>
              <a:t>, camera, …</a:t>
            </a:r>
          </a:p>
          <a:p>
            <a:pPr lvl="1"/>
            <a:r>
              <a:rPr lang="en-US" dirty="0"/>
              <a:t>Fetch data from memory</a:t>
            </a:r>
          </a:p>
          <a:p>
            <a:r>
              <a:rPr lang="en-US" dirty="0"/>
              <a:t>The computer does something with it</a:t>
            </a:r>
          </a:p>
          <a:p>
            <a:pPr lvl="1"/>
            <a:r>
              <a:rPr lang="en-US" dirty="0"/>
              <a:t>Add, subtract, multiply, etc.</a:t>
            </a:r>
          </a:p>
          <a:p>
            <a:r>
              <a:rPr lang="en-US" dirty="0"/>
              <a:t>Output goes somewhere</a:t>
            </a:r>
          </a:p>
          <a:p>
            <a:pPr lvl="1"/>
            <a:r>
              <a:rPr lang="en-US" dirty="0"/>
              <a:t>Monitor, speaker, printer, robot controls, …</a:t>
            </a:r>
          </a:p>
          <a:p>
            <a:pPr lvl="1"/>
            <a:r>
              <a:rPr lang="en-US" dirty="0"/>
              <a:t>Store data back into memory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0" y="6629400"/>
            <a:ext cx="9046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Intel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4" name="Picture 3" descr="Intel-7180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76400"/>
            <a:ext cx="4181475" cy="35972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Memory_module_DDRAM_20-03-200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Box 7"/>
          <p:cNvSpPr txBox="1">
            <a:spLocks noChangeArrowheads="1"/>
          </p:cNvSpPr>
          <p:nvPr/>
        </p:nvSpPr>
        <p:spPr bwMode="auto">
          <a:xfrm>
            <a:off x="0" y="6629400"/>
            <a:ext cx="276449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(Random-access memory)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6" descr="Hard_disk_platters_and_hea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09600" y="-25400"/>
            <a:ext cx="103632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tex_2_Solid_State_Drive_by_OCZ-top_oblique_PNr°030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999982"/>
          </a:xfrm>
          <a:prstGeom prst="rect">
            <a:avLst/>
          </a:prstGeom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0" y="6629400"/>
            <a:ext cx="158172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Solid-state drive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597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Networking?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Sharing data</a:t>
            </a:r>
          </a:p>
          <a:p>
            <a:r>
              <a:rPr lang="en-US"/>
              <a:t>Sharing hardware</a:t>
            </a:r>
          </a:p>
          <a:p>
            <a:r>
              <a:rPr lang="en-US"/>
              <a:t>Sharing software</a:t>
            </a:r>
          </a:p>
          <a:p>
            <a:r>
              <a:rPr lang="en-US"/>
              <a:t>Increasing robustness</a:t>
            </a:r>
          </a:p>
          <a:p>
            <a:r>
              <a:rPr lang="en-US"/>
              <a:t>Facilitating communications</a:t>
            </a:r>
          </a:p>
          <a:p>
            <a:r>
              <a:rPr lang="en-US"/>
              <a:t>Facilitating commerce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152400" y="2362200"/>
            <a:ext cx="8839200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all start?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evolve?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we get here?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vs. Circuit Networks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Telephone system (“circuit-switched”)</a:t>
            </a:r>
          </a:p>
          <a:p>
            <a:pPr lvl="1"/>
            <a:r>
              <a:rPr lang="en-US"/>
              <a:t>Fixed connection between caller and called</a:t>
            </a:r>
          </a:p>
          <a:p>
            <a:pPr lvl="1"/>
            <a:r>
              <a:rPr lang="en-US"/>
              <a:t>High network load results in busy signals</a:t>
            </a:r>
          </a:p>
          <a:p>
            <a:r>
              <a:rPr lang="en-US"/>
              <a:t>Internet (“packet-switched”)</a:t>
            </a:r>
          </a:p>
          <a:p>
            <a:pPr lvl="1"/>
            <a:r>
              <a:rPr lang="en-US"/>
              <a:t>Each transmission is broken up into pieces and routed separately</a:t>
            </a:r>
          </a:p>
          <a:p>
            <a:pPr lvl="1"/>
            <a:r>
              <a:rPr lang="en-US"/>
              <a:t>High network load results in long delays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Packet Switching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solidFill>
                  <a:srgbClr val="000000"/>
                </a:solidFill>
              </a:rPr>
              <a:t>Break long messages into short “packets”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Keeps one user from hogging a line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is tagged with where it’s going</a:t>
            </a:r>
          </a:p>
          <a:p>
            <a:r>
              <a:rPr lang="en-US" dirty="0">
                <a:solidFill>
                  <a:srgbClr val="000000"/>
                </a:solidFill>
              </a:rPr>
              <a:t>Route each packet separately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often takes a different route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Packets often arrive out of order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Receiver must reconstruct original message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do packet-switched networks deal with continuous data?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What happens when packets are lost?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Networks Types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Area Networks (LANs)</a:t>
            </a:r>
          </a:p>
          <a:p>
            <a:pPr lvl="1"/>
            <a:r>
              <a:rPr lang="en-US" dirty="0"/>
              <a:t>Connections within a building or a small area</a:t>
            </a:r>
          </a:p>
          <a:p>
            <a:pPr lvl="1"/>
            <a:r>
              <a:rPr lang="en-US" dirty="0"/>
              <a:t>Wireless or wired</a:t>
            </a:r>
            <a:endParaRPr lang="en-US" dirty="0" smtClean="0"/>
          </a:p>
          <a:p>
            <a:r>
              <a:rPr lang="en-US" dirty="0" smtClean="0"/>
              <a:t>Wide </a:t>
            </a:r>
            <a:r>
              <a:rPr lang="en-US" dirty="0"/>
              <a:t>Area Networks (WANs)</a:t>
            </a:r>
          </a:p>
          <a:p>
            <a:pPr lvl="1"/>
            <a:r>
              <a:rPr lang="en-US" dirty="0"/>
              <a:t>Connections between multiple </a:t>
            </a:r>
            <a:r>
              <a:rPr lang="en-US" dirty="0" smtClean="0"/>
              <a:t>LANs</a:t>
            </a:r>
          </a:p>
          <a:p>
            <a:pPr lvl="1"/>
            <a:r>
              <a:rPr lang="en-US" dirty="0"/>
              <a:t>May cover thousands of square miles</a:t>
            </a:r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Collection of WANs across multiple organizations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Global collection of public networks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Private networks are often called “intranets”</a:t>
            </a:r>
          </a:p>
          <a:p>
            <a:r>
              <a:rPr lang="en-US" dirty="0">
                <a:solidFill>
                  <a:srgbClr val="000000"/>
                </a:solidFill>
              </a:rPr>
              <a:t>Use of shared protocols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TCP/IP (Transmission Control Protocol/Internet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communication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DNS (Domain Name Service):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naming computers on the network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 (</a:t>
            </a:r>
            <a:r>
              <a:rPr lang="en-US" dirty="0" err="1">
                <a:solidFill>
                  <a:srgbClr val="000000"/>
                </a:solidFill>
              </a:rPr>
              <a:t>HyperText</a:t>
            </a:r>
            <a:r>
              <a:rPr lang="en-US" dirty="0">
                <a:solidFill>
                  <a:srgbClr val="000000"/>
                </a:solidFill>
              </a:rPr>
              <a:t> Transfer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World Wide Web</a:t>
            </a:r>
          </a:p>
          <a:p>
            <a:r>
              <a:rPr lang="en-US" dirty="0">
                <a:solidFill>
                  <a:srgbClr val="000000"/>
                </a:solidFill>
              </a:rPr>
              <a:t>Next week: how does all of this work?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Computing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#1</a:t>
            </a:r>
          </a:p>
        </p:txBody>
      </p:sp>
      <p:sp>
        <p:nvSpPr>
          <p:cNvPr id="30723" name="Line 4"/>
          <p:cNvSpPr>
            <a:spLocks noChangeShapeType="1"/>
          </p:cNvSpPr>
          <p:nvPr/>
        </p:nvSpPr>
        <p:spPr bwMode="auto">
          <a:xfrm flipV="1"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#2</a:t>
            </a:r>
          </a:p>
        </p:txBody>
      </p:sp>
      <p:sp>
        <p:nvSpPr>
          <p:cNvPr id="31747" name="Line 5"/>
          <p:cNvSpPr>
            <a:spLocks noChangeShapeType="1"/>
          </p:cNvSpPr>
          <p:nvPr/>
        </p:nvSpPr>
        <p:spPr bwMode="auto">
          <a:xfrm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#3</a:t>
            </a: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4114800" y="2057400"/>
            <a:ext cx="3733800" cy="25908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V="1">
            <a:off x="1828800" y="2057400"/>
            <a:ext cx="2362200" cy="2743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characterize computing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</a:p>
          <a:p>
            <a:r>
              <a:rPr lang="en-US" dirty="0" smtClean="0"/>
              <a:t>How fast?</a:t>
            </a:r>
          </a:p>
          <a:p>
            <a:r>
              <a:rPr lang="en-US" dirty="0" smtClean="0"/>
              <a:t>How reliable?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0534" y="5715000"/>
            <a:ext cx="75514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Computing is fundamentally about tradeoffs!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01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43400"/>
            <a:ext cx="1563076" cy="12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819400"/>
            <a:ext cx="8839200" cy="8620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How many states can </a:t>
            </a:r>
            <a:r>
              <a:rPr lang="en-US" sz="3200" i="1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 bits represent?</a:t>
            </a:r>
          </a:p>
          <a:p>
            <a:pPr algn="ctr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(or the story of 18,446,744,073,709,551,615 grains of rice)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9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10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11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1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1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1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 descr="C:\Documents and Settings\Jimmy Lin\Local Settings\Temporary Internet Files\Content.IE5\IRCB810D\MCAN01310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0" y="2667000"/>
            <a:ext cx="5561013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Data is represented via an encoding</a:t>
            </a:r>
          </a:p>
        </p:txBody>
      </p:sp>
      <p:sp>
        <p:nvSpPr>
          <p:cNvPr id="40963" name="TextBox 2"/>
          <p:cNvSpPr txBox="1">
            <a:spLocks noChangeArrowheads="1"/>
          </p:cNvSpPr>
          <p:nvPr/>
        </p:nvSpPr>
        <p:spPr bwMode="auto">
          <a:xfrm>
            <a:off x="762000" y="1219200"/>
            <a:ext cx="59481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American Standard Code for Information Interchange (ASCII)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= standard byte encoding used in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PC’s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2590800" y="2057400"/>
            <a:ext cx="1622560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01000001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01000010 	= B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01000011 	= C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01000100 	= D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01000101 	= E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01000110 	= F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01000111 	= G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01001000 	= H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01001001 	= I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01001010 	= J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01001011 	= K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01001100 	= L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01001101 	= M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01001110 	= N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01001111 	= O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01010000 	= P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01010001 	= Q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4473575" y="2057400"/>
            <a:ext cx="1563249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01100001 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b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c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g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i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j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Units of Size</a:t>
            </a:r>
          </a:p>
        </p:txBody>
      </p:sp>
      <p:graphicFrame>
        <p:nvGraphicFramePr>
          <p:cNvPr id="713731" name="Group 3"/>
          <p:cNvGraphicFramePr>
            <a:graphicFrameLocks noGrp="1"/>
          </p:cNvGraphicFramePr>
          <p:nvPr>
            <p:ph idx="4294967295"/>
          </p:nvPr>
        </p:nvGraphicFramePr>
        <p:xfrm>
          <a:off x="914400" y="2057400"/>
          <a:ext cx="7543800" cy="2926080"/>
        </p:xfrm>
        <a:graphic>
          <a:graphicData uri="http://schemas.openxmlformats.org/drawingml/2006/table">
            <a:tbl>
              <a:tblPr/>
              <a:tblGrid>
                <a:gridCol w="1985211"/>
                <a:gridCol w="1900989"/>
                <a:gridCol w="36576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Size 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1,048,576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1,073,741,824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terabyte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40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1,099,511,627,776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petabyte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1,125,899,906,842,624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90800" y="5650468"/>
            <a:ext cx="3838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In most cases, it’s okay to approximate!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small?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70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solidFill>
                  <a:srgbClr val="000000"/>
                </a:solidFill>
              </a:rPr>
              <a:t>Units of </a:t>
            </a:r>
            <a:r>
              <a:rPr lang="en-US" dirty="0" smtClean="0">
                <a:solidFill>
                  <a:srgbClr val="000000"/>
                </a:solidFill>
              </a:rPr>
              <a:t>Distance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04515"/>
              </p:ext>
            </p:extLst>
          </p:nvPr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Fraction of a 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centimeter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millimeter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-3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micrometer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-6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nanometer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-9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picometer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5314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 smtClean="0">
                <a:solidFill>
                  <a:srgbClr val="000000"/>
                </a:solidFill>
              </a:rPr>
              <a:t>Progression of Technology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7820783"/>
              </p:ext>
            </p:extLst>
          </p:nvPr>
        </p:nvGraphicFramePr>
        <p:xfrm>
          <a:off x="914400" y="1115569"/>
          <a:ext cx="2438400" cy="5285231"/>
        </p:xfrm>
        <a:graphic>
          <a:graphicData uri="http://schemas.openxmlformats.org/drawingml/2006/table">
            <a:tbl>
              <a:tblPr/>
              <a:tblGrid>
                <a:gridCol w="731520"/>
                <a:gridCol w="170688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Feature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1971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1975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1982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1.5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1985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800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600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350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250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180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130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65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45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32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2012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22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2014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14 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747380" y="6339989"/>
            <a:ext cx="11395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~0.25 nm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29200" y="6324600"/>
            <a:ext cx="2794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How large is a silicon atom?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84930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</a:t>
            </a:r>
            <a:r>
              <a:rPr lang="en-US" dirty="0" smtClean="0"/>
              <a:t> Speed</a:t>
            </a:r>
            <a:endParaRPr lang="en-US" dirty="0"/>
          </a:p>
        </p:txBody>
      </p:sp>
      <p:sp>
        <p:nvSpPr>
          <p:cNvPr id="4608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 </a:t>
            </a:r>
            <a:r>
              <a:rPr lang="en-US" dirty="0"/>
              <a:t>can be expressed in two ways:</a:t>
            </a: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many things can you do in one second?</a:t>
            </a:r>
          </a:p>
          <a:p>
            <a:pPr lvl="1"/>
            <a:r>
              <a:rPr lang="en-US" dirty="0"/>
              <a:t>How long to do something once?</a:t>
            </a:r>
          </a:p>
          <a:p>
            <a:r>
              <a:rPr lang="en-US" dirty="0"/>
              <a:t>Convenient units are typically used</a:t>
            </a:r>
          </a:p>
          <a:p>
            <a:pPr lvl="1"/>
            <a:r>
              <a:rPr lang="en-US" dirty="0"/>
              <a:t>1 GHz instead of 1,000,000,000 Hz</a:t>
            </a:r>
          </a:p>
          <a:p>
            <a:pPr lvl="1"/>
            <a:r>
              <a:rPr lang="en-US" dirty="0"/>
              <a:t>10 microseconds rather than 0.00001 seconds</a:t>
            </a:r>
          </a:p>
          <a:p>
            <a:pPr lvl="1"/>
            <a:r>
              <a:rPr lang="en-US" dirty="0"/>
              <a:t>When comparing</a:t>
            </a:r>
            <a:r>
              <a:rPr lang="en-US" dirty="0" smtClean="0"/>
              <a:t> measurements, </a:t>
            </a:r>
            <a:r>
              <a:rPr lang="en-US" dirty="0"/>
              <a:t>convert units first!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Units of Frequency</a:t>
            </a:r>
          </a:p>
        </p:txBody>
      </p:sp>
      <p:graphicFrame>
        <p:nvGraphicFramePr>
          <p:cNvPr id="719909" name="Group 37"/>
          <p:cNvGraphicFramePr>
            <a:graphicFrameLocks noGrp="1"/>
          </p:cNvGraphicFramePr>
          <p:nvPr/>
        </p:nvGraphicFramePr>
        <p:xfrm>
          <a:off x="1066800" y="2220913"/>
          <a:ext cx="7239000" cy="1828800"/>
        </p:xfrm>
        <a:graphic>
          <a:graphicData uri="http://schemas.openxmlformats.org/drawingml/2006/table">
            <a:tbl>
              <a:tblPr/>
              <a:tblGrid>
                <a:gridCol w="1905000"/>
                <a:gridCol w="2209800"/>
                <a:gridCol w="3124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Cycles per second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>
                <a:solidFill>
                  <a:srgbClr val="000000"/>
                </a:solidFill>
              </a:rPr>
              <a:t>Units of Time</a:t>
            </a: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59831"/>
              </p:ext>
            </p:extLst>
          </p:nvPr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Duration (seconds)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millisecond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microsecond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nanosecond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-9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picosecond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-12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femtosecond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-15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2989" y="5431939"/>
            <a:ext cx="11160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0.3048 </a:t>
            </a:r>
            <a:r>
              <a:rPr lang="en-US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55789" y="5416550"/>
            <a:ext cx="44072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How far does light travel in one nanosecond?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can we compute?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 speed is limited by two factors:</a:t>
            </a:r>
          </a:p>
          <a:p>
            <a:pPr lvl="1"/>
            <a:r>
              <a:rPr lang="en-US" dirty="0" smtClean="0"/>
              <a:t>Getting data to the CPU</a:t>
            </a:r>
          </a:p>
          <a:p>
            <a:pPr lvl="1"/>
            <a:r>
              <a:rPr lang="en-US" dirty="0" smtClean="0"/>
              <a:t>Operating on the data in the CPU</a:t>
            </a:r>
          </a:p>
          <a:p>
            <a:r>
              <a:rPr lang="en-US" dirty="0" smtClean="0"/>
              <a:t>Two </a:t>
            </a:r>
            <a:r>
              <a:rPr lang="en-US" dirty="0"/>
              <a:t>parts of moving data from here to there:</a:t>
            </a:r>
            <a:endParaRPr lang="en-US" dirty="0" smtClean="0"/>
          </a:p>
          <a:p>
            <a:pPr lvl="1"/>
            <a:r>
              <a:rPr lang="en-US" dirty="0" smtClean="0"/>
              <a:t>The delay between two locations</a:t>
            </a:r>
          </a:p>
          <a:p>
            <a:pPr lvl="1"/>
            <a:r>
              <a:rPr lang="en-US" dirty="0" smtClean="0"/>
              <a:t>Amount of data you can move within a given amount of time</a:t>
            </a:r>
          </a:p>
          <a:p>
            <a:r>
              <a:rPr lang="en-US" dirty="0"/>
              <a:t>Fundamentally, there’s no difference:</a:t>
            </a:r>
          </a:p>
          <a:p>
            <a:pPr lvl="1"/>
            <a:r>
              <a:rPr lang="en-US" dirty="0"/>
              <a:t>Moving data from the processor to RAM</a:t>
            </a:r>
          </a:p>
          <a:p>
            <a:pPr lvl="1"/>
            <a:r>
              <a:rPr lang="en-US" dirty="0"/>
              <a:t>Saving a file to disk</a:t>
            </a:r>
            <a:endParaRPr lang="en-US" dirty="0" smtClean="0"/>
          </a:p>
          <a:p>
            <a:pPr lvl="1"/>
            <a:r>
              <a:rPr lang="en-US" dirty="0" smtClean="0"/>
              <a:t>Watching Netflix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1119405" y="838200"/>
            <a:ext cx="145885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Latency</a:t>
            </a: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5907026" y="5257800"/>
            <a:ext cx="194135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Bandwidth</a:t>
            </a:r>
          </a:p>
        </p:txBody>
      </p:sp>
      <p:pic>
        <p:nvPicPr>
          <p:cNvPr id="5" name="Picture 4" descr="MC900323161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20829"/>
            <a:ext cx="2743200" cy="3713171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609600" y="1276290"/>
            <a:ext cx="24784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198524" y="5715000"/>
            <a:ext cx="33583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size per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What’s more important: latency or bandwidth?</a:t>
            </a:r>
          </a:p>
          <a:p>
            <a:pPr lvl="1"/>
            <a:r>
              <a:rPr lang="en-US"/>
              <a:t>Streaming audio (e.g., NPR broadcast over Web)</a:t>
            </a:r>
          </a:p>
          <a:p>
            <a:pPr lvl="1"/>
            <a:r>
              <a:rPr lang="en-US"/>
              <a:t>Streaming video (e.g., CNN broadcast over Web)</a:t>
            </a:r>
          </a:p>
          <a:p>
            <a:pPr lvl="1"/>
            <a:r>
              <a:rPr lang="en-US"/>
              <a:t>Audio chat</a:t>
            </a:r>
          </a:p>
          <a:p>
            <a:pPr lvl="1"/>
            <a:r>
              <a:rPr lang="en-US"/>
              <a:t>Video conferencing</a:t>
            </a:r>
          </a:p>
          <a:p>
            <a:pPr lvl="1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reliable?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 smtClean="0">
                <a:solidFill>
                  <a:srgbClr val="000000"/>
                </a:solidFill>
              </a:rPr>
              <a:t>Characterizing Reliability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/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“Nines”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Availability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Downtime (per year)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One nine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36.5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Two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3.65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Three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8.76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Four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52.56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Five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5.256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Six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31.536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roll up your sleeves…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waiter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457200"/>
            <a:ext cx="3519487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21256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>
                <a:solidFill>
                  <a:srgbClr val="000000"/>
                </a:solidFill>
              </a:rPr>
              <a:t>Source: http://www.studyzone.org/</a:t>
            </a:r>
          </a:p>
        </p:txBody>
      </p:sp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4777386" y="2438400"/>
            <a:ext cx="3454792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  <a:b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(Web? File?)</a:t>
            </a:r>
            <a:endParaRPr lang="en-US" sz="9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clien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77247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228600" y="4724400"/>
            <a:ext cx="8686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Clients</a:t>
            </a:r>
          </a:p>
        </p:txBody>
      </p:sp>
      <p:sp>
        <p:nvSpPr>
          <p:cNvPr id="11268" name="TextBox 2"/>
          <p:cNvSpPr txBox="1">
            <a:spLocks noChangeArrowheads="1"/>
          </p:cNvSpPr>
          <p:nvPr/>
        </p:nvSpPr>
        <p:spPr bwMode="auto">
          <a:xfrm>
            <a:off x="0" y="6629400"/>
            <a:ext cx="238918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</a:t>
            </a:r>
            <a:r>
              <a:rPr lang="en-US" sz="1000" b="0" dirty="0" err="1">
                <a:solidFill>
                  <a:srgbClr val="000000"/>
                </a:solidFill>
              </a:rPr>
              <a:t>www.netofinancial.com</a:t>
            </a:r>
            <a:r>
              <a:rPr lang="en-US" sz="1000" b="0" dirty="0">
                <a:solidFill>
                  <a:srgbClr val="000000"/>
                </a:solidFill>
              </a:rPr>
              <a:t>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you got here)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1440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Code HTML by Hand?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learn is by doing</a:t>
            </a:r>
          </a:p>
          <a:p>
            <a:r>
              <a:rPr lang="en-US" dirty="0"/>
              <a:t>WSIWYG editors…</a:t>
            </a:r>
          </a:p>
          <a:p>
            <a:pPr lvl="1"/>
            <a:r>
              <a:rPr lang="en-US" dirty="0"/>
              <a:t>Often generate unreadable code</a:t>
            </a:r>
          </a:p>
          <a:p>
            <a:pPr lvl="1"/>
            <a:r>
              <a:rPr lang="en-US" dirty="0"/>
              <a:t>Ties you down to that particular editor</a:t>
            </a:r>
          </a:p>
          <a:p>
            <a:pPr lvl="1"/>
            <a:r>
              <a:rPr lang="en-US" dirty="0"/>
              <a:t>Cannot help you</a:t>
            </a:r>
            <a:r>
              <a:rPr lang="en-US" dirty="0" smtClean="0"/>
              <a:t> manipulate backend databases</a:t>
            </a:r>
          </a:p>
          <a:p>
            <a:pPr lvl="1"/>
            <a:r>
              <a:rPr lang="en-US" dirty="0" smtClean="0"/>
              <a:t>Little help when it comes to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/>
              <a:t>Hand coding HTML allows you to have finer-grained control</a:t>
            </a:r>
          </a:p>
          <a:p>
            <a:r>
              <a:rPr lang="en-US" dirty="0"/>
              <a:t>HTML </a:t>
            </a:r>
            <a:r>
              <a:rPr lang="en-US" dirty="0" smtClean="0"/>
              <a:t>is demonstrative </a:t>
            </a:r>
            <a:r>
              <a:rPr lang="en-US" dirty="0"/>
              <a:t>of other important concepts:</a:t>
            </a:r>
          </a:p>
          <a:p>
            <a:pPr lvl="1"/>
            <a:r>
              <a:rPr lang="en-US" dirty="0"/>
              <a:t>Structured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Markup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files on your own machine, upload when you’re happy</a:t>
            </a:r>
          </a:p>
          <a:p>
            <a:r>
              <a:rPr lang="en-US" dirty="0"/>
              <a:t>Save early, save often, just save!</a:t>
            </a:r>
          </a:p>
          <a:p>
            <a:r>
              <a:rPr lang="en-US" dirty="0"/>
              <a:t>Reload browser</a:t>
            </a:r>
          </a:p>
          <a:p>
            <a:r>
              <a:rPr lang="en-US" dirty="0"/>
              <a:t>File naming</a:t>
            </a:r>
          </a:p>
          <a:p>
            <a:pPr lvl="1"/>
            <a:r>
              <a:rPr lang="en-US" dirty="0"/>
              <a:t>Don’t use spaces!</a:t>
            </a:r>
          </a:p>
          <a:p>
            <a:pPr lvl="1"/>
            <a:r>
              <a:rPr lang="en-US" dirty="0"/>
              <a:t>Punctuation matters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Case matters!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171700"/>
            <a:ext cx="9144000" cy="1028700"/>
          </a:xfrm>
        </p:spPr>
        <p:txBody>
          <a:bodyPr/>
          <a:lstStyle/>
          <a:p>
            <a:r>
              <a:rPr lang="en-US" sz="3200" b="0" dirty="0" smtClean="0"/>
              <a:t>This course has a lot of programming</a:t>
            </a:r>
            <a:endParaRPr lang="en-US" sz="1600" b="0" dirty="0"/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0" y="2628900"/>
            <a:ext cx="91440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(but the goal is not to make you into a programmer)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 bwMode="auto">
          <a:xfrm>
            <a:off x="0" y="723900"/>
            <a:ext cx="91440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sz="3200" b="0" dirty="0" smtClean="0"/>
              <a:t>This course is about core computing concepts</a:t>
            </a:r>
            <a:endParaRPr lang="en-US" sz="1600" b="0" dirty="0"/>
          </a:p>
        </p:txBody>
      </p:sp>
      <p:sp>
        <p:nvSpPr>
          <p:cNvPr id="6" name="Title 3"/>
          <p:cNvSpPr txBox="1">
            <a:spLocks/>
          </p:cNvSpPr>
          <p:nvPr/>
        </p:nvSpPr>
        <p:spPr bwMode="auto">
          <a:xfrm>
            <a:off x="0" y="4229100"/>
            <a:ext cx="91440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sz="3200" b="0" dirty="0" smtClean="0"/>
              <a:t>The point is about understanding technology </a:t>
            </a:r>
          </a:p>
          <a:p>
            <a:r>
              <a:rPr lang="en-US" sz="3200" b="0" dirty="0" smtClean="0"/>
              <a:t>in the context of solving real-world problems</a:t>
            </a:r>
            <a:endParaRPr lang="en-US" sz="1600" b="0" dirty="0"/>
          </a:p>
        </p:txBody>
      </p:sp>
      <p:sp>
        <p:nvSpPr>
          <p:cNvPr id="7" name="Title 3"/>
          <p:cNvSpPr txBox="1">
            <a:spLocks/>
          </p:cNvSpPr>
          <p:nvPr/>
        </p:nvSpPr>
        <p:spPr bwMode="auto">
          <a:xfrm>
            <a:off x="0" y="5143500"/>
            <a:ext cx="9144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(the ability to apply core concepts to changing circumstances)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3"/>
          <p:cNvSpPr txBox="1">
            <a:spLocks/>
          </p:cNvSpPr>
          <p:nvPr/>
        </p:nvSpPr>
        <p:spPr bwMode="auto">
          <a:xfrm>
            <a:off x="0" y="6286500"/>
            <a:ext cx="91440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(BTW, do you belong here?)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74588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6" grpId="0"/>
      <p:bldP spid="7" grpId="0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history…</a:t>
            </a:r>
            <a:br>
              <a:rPr lang="en-US" dirty="0" smtClean="0"/>
            </a:br>
            <a:r>
              <a:rPr lang="en-US" sz="2000" dirty="0" smtClean="0"/>
              <a:t>(How computing got here)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wanted-compute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447800"/>
            <a:ext cx="5715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47086</TotalTime>
  <Words>1212</Words>
  <Application>Microsoft Macintosh PowerPoint</Application>
  <PresentationFormat>On-screen Show (4:3)</PresentationFormat>
  <Paragraphs>361</Paragraphs>
  <Slides>61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Default Design</vt:lpstr>
      <vt:lpstr>PowerPoint Presentation</vt:lpstr>
      <vt:lpstr>Introduction (How I got here)</vt:lpstr>
      <vt:lpstr>PowerPoint Presentation</vt:lpstr>
      <vt:lpstr>PowerPoint Presentation</vt:lpstr>
      <vt:lpstr>PowerPoint Presentation</vt:lpstr>
      <vt:lpstr>Introduction (How you got here)</vt:lpstr>
      <vt:lpstr>This course has a lot of programming</vt:lpstr>
      <vt:lpstr>A brief history… (How computing got here)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computer?</vt:lpstr>
      <vt:lpstr>The Processing Cycle</vt:lpstr>
      <vt:lpstr>PowerPoint Presentation</vt:lpstr>
      <vt:lpstr>PowerPoint Presentation</vt:lpstr>
      <vt:lpstr>PowerPoint Presentation</vt:lpstr>
      <vt:lpstr>PowerPoint Presentation</vt:lpstr>
      <vt:lpstr>Networking</vt:lpstr>
      <vt:lpstr>Why Networking?</vt:lpstr>
      <vt:lpstr>PowerPoint Presentation</vt:lpstr>
      <vt:lpstr>Packet vs. Circuit Networks</vt:lpstr>
      <vt:lpstr>Packet Switching</vt:lpstr>
      <vt:lpstr>Different Networks Types</vt:lpstr>
      <vt:lpstr>The Internet</vt:lpstr>
      <vt:lpstr>Characterizing Computing</vt:lpstr>
      <vt:lpstr>Trends in Computing: #1</vt:lpstr>
      <vt:lpstr>Trends in Computing: #2</vt:lpstr>
      <vt:lpstr>Trends in Computing: #3</vt:lpstr>
      <vt:lpstr>Ways to characterize computing</vt:lpstr>
      <vt:lpstr>How big?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represented via an encoding</vt:lpstr>
      <vt:lpstr>Units of Size</vt:lpstr>
      <vt:lpstr>How small?</vt:lpstr>
      <vt:lpstr>Units of Distance</vt:lpstr>
      <vt:lpstr>Progression of Technology</vt:lpstr>
      <vt:lpstr>How fast?</vt:lpstr>
      <vt:lpstr>Thinking About Speed</vt:lpstr>
      <vt:lpstr>Units of Frequency</vt:lpstr>
      <vt:lpstr>Units of Time</vt:lpstr>
      <vt:lpstr>How fast can we compute?</vt:lpstr>
      <vt:lpstr>PowerPoint Presentation</vt:lpstr>
      <vt:lpstr>Discussion Point</vt:lpstr>
      <vt:lpstr>How reliable?</vt:lpstr>
      <vt:lpstr>Characterizing Reliability</vt:lpstr>
      <vt:lpstr>Time to roll up your sleeves…</vt:lpstr>
      <vt:lpstr>PowerPoint Presentation</vt:lpstr>
      <vt:lpstr>PowerPoint Presentation</vt:lpstr>
      <vt:lpstr>Why Code HTML by Hand?</vt:lpstr>
      <vt:lpstr>Tips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7868</cp:revision>
  <dcterms:created xsi:type="dcterms:W3CDTF">2012-09-03T21:07:03Z</dcterms:created>
  <dcterms:modified xsi:type="dcterms:W3CDTF">2014-09-11T15:58:43Z</dcterms:modified>
  <cp:category/>
</cp:coreProperties>
</file>